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355" r:id="rId2"/>
    <p:sldId id="346" r:id="rId3"/>
    <p:sldId id="358" r:id="rId4"/>
  </p:sldIdLst>
  <p:sldSz cx="9144000" cy="5143500" type="screen16x9"/>
  <p:notesSz cx="6858000" cy="9144000"/>
  <p:embeddedFontLst>
    <p:embeddedFont>
      <p:font typeface="Lato Light" panose="020F0502020204030203" pitchFamily="34" charset="0"/>
      <p:regular r:id="rId6"/>
      <p:italic r:id="rId7"/>
    </p:embeddedFont>
    <p:embeddedFont>
      <p:font typeface="Roboto Slab Light" pitchFamily="2" charset="0"/>
      <p:regular r:id="rId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2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heme" Target="theme/theme1.xml"/><Relationship Id="rId5" Type="http://schemas.openxmlformats.org/officeDocument/2006/relationships/notesMaster" Target="notesMasters/notesMaster1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22" name="Google Shape;22;p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25" name="Google Shape;25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3" name="Google Shape;33;p2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"/>
          <p:cNvSpPr/>
          <p:nvPr/>
        </p:nvSpPr>
        <p:spPr>
          <a:xfrm>
            <a:off x="0" y="0"/>
            <a:ext cx="9144000" cy="5157300"/>
          </a:xfrm>
          <a:prstGeom prst="frame">
            <a:avLst>
              <a:gd name="adj1" fmla="val 792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1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1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1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1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1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1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11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289" name="Google Shape;289;p1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11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292" name="Google Shape;292;p1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1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Aqua">
  <p:cSld name="BLANK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2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2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2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2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2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2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2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2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2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2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2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12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17" name="Google Shape;317;p1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12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20" name="Google Shape;320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12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Yellow">
  <p:cSld name="BLANK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3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3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3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3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3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3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3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3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3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3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3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13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45" name="Google Shape;345;p1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13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48" name="Google Shape;348;p1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13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Magenta">
  <p:cSld name="BLANK_1_1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4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4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4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4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4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4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4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4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4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4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4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4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4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C40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14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72" name="Google Shape;372;p1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4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75" name="Google Shape;375;p1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14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51" name="Google Shape;51;p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54" name="Google Shape;54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2" name="Google Shape;62;p3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subTitle" idx="1"/>
          </p:nvPr>
        </p:nvSpPr>
        <p:spPr>
          <a:xfrm>
            <a:off x="2886100" y="2916252"/>
            <a:ext cx="3371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3811800" y="-194800"/>
            <a:ext cx="1520400" cy="152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4982150" y="734775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3469949" y="810973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3109875" y="154418"/>
            <a:ext cx="508800" cy="508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5395528" y="-85690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-140400" y="3784204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8079301" y="4416226"/>
            <a:ext cx="879300" cy="8793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407150" y="4701449"/>
            <a:ext cx="336900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96576" y="412332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7800547" y="465330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8471997" y="4203227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528659" y="350927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8327788" y="4664713"/>
            <a:ext cx="382244" cy="382244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4"/>
          <p:cNvGrpSpPr/>
          <p:nvPr/>
        </p:nvGrpSpPr>
        <p:grpSpPr>
          <a:xfrm>
            <a:off x="154025" y="4093698"/>
            <a:ext cx="508851" cy="478711"/>
            <a:chOff x="5972700" y="2330200"/>
            <a:chExt cx="411625" cy="387275"/>
          </a:xfrm>
        </p:grpSpPr>
        <p:sp>
          <p:nvSpPr>
            <p:cNvPr id="83" name="Google Shape;83;p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4"/>
          <p:cNvGrpSpPr/>
          <p:nvPr/>
        </p:nvGrpSpPr>
        <p:grpSpPr>
          <a:xfrm>
            <a:off x="5222963" y="889722"/>
            <a:ext cx="292923" cy="464285"/>
            <a:chOff x="6718575" y="2318625"/>
            <a:chExt cx="256950" cy="407375"/>
          </a:xfrm>
        </p:grpSpPr>
        <p:sp>
          <p:nvSpPr>
            <p:cNvPr id="86" name="Google Shape;86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sz="3000" i="1"/>
            </a:lvl1pPr>
            <a:lvl2pPr marL="914400" lvl="1" indent="-4191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◦"/>
              <a:defRPr sz="3000" i="1"/>
            </a:lvl2pPr>
            <a:lvl3pPr marL="1371600" lvl="2" indent="-4191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◦"/>
              <a:defRPr sz="3000" i="1"/>
            </a:lvl3pPr>
            <a:lvl4pPr marL="1828800" lvl="3" indent="-419100" algn="ctr" rtl="0"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4pPr>
            <a:lvl5pPr marL="2286000" lvl="4" indent="-419100" algn="ctr" rtl="0"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5pPr>
            <a:lvl6pPr marL="2743200" lvl="5" indent="-419100" algn="ctr" rtl="0"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6pPr>
            <a:lvl7pPr marL="3200400" lvl="6" indent="-419100" algn="ctr" rtl="0"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7pPr>
            <a:lvl8pPr marL="3657600" lvl="7" indent="-419100" algn="ctr" rtl="0"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8pPr>
            <a:lvl9pPr marL="4114800" lvl="8" indent="-419100" algn="ctr">
              <a:spcBef>
                <a:spcPts val="1000"/>
              </a:spcBef>
              <a:spcAft>
                <a:spcPts val="1000"/>
              </a:spcAft>
              <a:buSzPts val="3000"/>
              <a:buChar char="◦"/>
              <a:defRPr sz="3000" i="1"/>
            </a:lvl9pPr>
          </a:lstStyle>
          <a:p>
            <a:endParaRPr/>
          </a:p>
        </p:txBody>
      </p:sp>
      <p:sp>
        <p:nvSpPr>
          <p:cNvPr id="95" name="Google Shape;95;p4"/>
          <p:cNvSpPr txBox="1"/>
          <p:nvPr/>
        </p:nvSpPr>
        <p:spPr>
          <a:xfrm>
            <a:off x="3593400" y="893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 b="1">
                <a:solidFill>
                  <a:srgbClr val="FFFFFF"/>
                </a:solidFill>
              </a:rPr>
              <a:t>“</a:t>
            </a:r>
            <a:endParaRPr sz="9600" b="1">
              <a:solidFill>
                <a:srgbClr val="FFFFFF"/>
              </a:solidFill>
            </a:endParaRPr>
          </a:p>
        </p:txBody>
      </p:sp>
      <p:sp>
        <p:nvSpPr>
          <p:cNvPr id="96" name="Google Shape;96;p4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5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13" name="Google Shape;113;p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5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16" name="Google Shape;11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◦"/>
              <a:defRPr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6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6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6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43" name="Google Shape;143;p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6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46" name="Google Shape;146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6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6"/>
          <p:cNvSpPr txBox="1">
            <a:spLocks noGrp="1"/>
          </p:cNvSpPr>
          <p:nvPr>
            <p:ph type="body" idx="1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156" name="Google Shape;156;p6"/>
          <p:cNvSpPr txBox="1">
            <a:spLocks noGrp="1"/>
          </p:cNvSpPr>
          <p:nvPr>
            <p:ph type="body" idx="2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157" name="Google Shape;157;p6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7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7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7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74" name="Google Shape;174;p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7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77" name="Google Shape;17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7"/>
          <p:cNvSpPr txBox="1">
            <a:spLocks noGrp="1"/>
          </p:cNvSpPr>
          <p:nvPr>
            <p:ph type="body" idx="1"/>
          </p:nvPr>
        </p:nvSpPr>
        <p:spPr>
          <a:xfrm>
            <a:off x="2683000" y="1428750"/>
            <a:ext cx="1858800" cy="27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1pPr>
            <a:lvl2pPr marL="914400" lvl="1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2pPr>
            <a:lvl3pPr marL="1371600" lvl="2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3pPr>
            <a:lvl4pPr marL="1828800" lvl="3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4pPr>
            <a:lvl5pPr marL="2286000" lvl="4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5pPr>
            <a:lvl6pPr marL="2743200" lvl="5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6pPr>
            <a:lvl7pPr marL="3200400" lvl="6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7pPr>
            <a:lvl8pPr marL="3657600" lvl="7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8pPr>
            <a:lvl9pPr marL="4114800" lvl="8" indent="-311150" rtl="0">
              <a:spcBef>
                <a:spcPts val="1000"/>
              </a:spcBef>
              <a:spcAft>
                <a:spcPts val="1000"/>
              </a:spcAft>
              <a:buSzPts val="1300"/>
              <a:buChar char="◦"/>
              <a:defRPr sz="1300"/>
            </a:lvl9pPr>
          </a:lstStyle>
          <a:p>
            <a:endParaRPr/>
          </a:p>
        </p:txBody>
      </p:sp>
      <p:sp>
        <p:nvSpPr>
          <p:cNvPr id="187" name="Google Shape;187;p7"/>
          <p:cNvSpPr txBox="1">
            <a:spLocks noGrp="1"/>
          </p:cNvSpPr>
          <p:nvPr>
            <p:ph type="body" idx="2"/>
          </p:nvPr>
        </p:nvSpPr>
        <p:spPr>
          <a:xfrm>
            <a:off x="4637114" y="1428750"/>
            <a:ext cx="1858800" cy="27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1pPr>
            <a:lvl2pPr marL="914400" lvl="1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2pPr>
            <a:lvl3pPr marL="1371600" lvl="2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3pPr>
            <a:lvl4pPr marL="1828800" lvl="3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4pPr>
            <a:lvl5pPr marL="2286000" lvl="4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5pPr>
            <a:lvl6pPr marL="2743200" lvl="5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6pPr>
            <a:lvl7pPr marL="3200400" lvl="6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7pPr>
            <a:lvl8pPr marL="3657600" lvl="7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8pPr>
            <a:lvl9pPr marL="4114800" lvl="8" indent="-311150" rtl="0">
              <a:spcBef>
                <a:spcPts val="1000"/>
              </a:spcBef>
              <a:spcAft>
                <a:spcPts val="1000"/>
              </a:spcAft>
              <a:buSzPts val="1300"/>
              <a:buChar char="◦"/>
              <a:defRPr sz="1300"/>
            </a:lvl9pPr>
          </a:lstStyle>
          <a:p>
            <a:endParaRPr/>
          </a:p>
        </p:txBody>
      </p:sp>
      <p:sp>
        <p:nvSpPr>
          <p:cNvPr id="188" name="Google Shape;188;p7"/>
          <p:cNvSpPr txBox="1">
            <a:spLocks noGrp="1"/>
          </p:cNvSpPr>
          <p:nvPr>
            <p:ph type="body" idx="3"/>
          </p:nvPr>
        </p:nvSpPr>
        <p:spPr>
          <a:xfrm>
            <a:off x="6591228" y="1428750"/>
            <a:ext cx="1858800" cy="27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1pPr>
            <a:lvl2pPr marL="914400" lvl="1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2pPr>
            <a:lvl3pPr marL="1371600" lvl="2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3pPr>
            <a:lvl4pPr marL="1828800" lvl="3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4pPr>
            <a:lvl5pPr marL="2286000" lvl="4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5pPr>
            <a:lvl6pPr marL="2743200" lvl="5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6pPr>
            <a:lvl7pPr marL="3200400" lvl="6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7pPr>
            <a:lvl8pPr marL="3657600" lvl="7" indent="-31115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8pPr>
            <a:lvl9pPr marL="4114800" lvl="8" indent="-311150" rtl="0">
              <a:spcBef>
                <a:spcPts val="1000"/>
              </a:spcBef>
              <a:spcAft>
                <a:spcPts val="1000"/>
              </a:spcAft>
              <a:buSzPts val="1300"/>
              <a:buChar char="◦"/>
              <a:defRPr sz="1300"/>
            </a:lvl9pPr>
          </a:lstStyle>
          <a:p>
            <a:endParaRPr/>
          </a:p>
        </p:txBody>
      </p:sp>
      <p:sp>
        <p:nvSpPr>
          <p:cNvPr id="189" name="Google Shape;189;p7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8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8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8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8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8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8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8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206" name="Google Shape;206;p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8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209" name="Google Shape;209;p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8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8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794200" y="78224"/>
            <a:ext cx="141600" cy="1416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9"/>
          <p:cNvSpPr/>
          <p:nvPr/>
        </p:nvSpPr>
        <p:spPr>
          <a:xfrm>
            <a:off x="-140400" y="150205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8079301" y="377626"/>
            <a:ext cx="879300" cy="8793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"/>
          <p:cNvSpPr/>
          <p:nvPr/>
        </p:nvSpPr>
        <p:spPr>
          <a:xfrm>
            <a:off x="696550" y="917625"/>
            <a:ext cx="336900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9"/>
          <p:cNvSpPr/>
          <p:nvPr/>
        </p:nvSpPr>
        <p:spPr>
          <a:xfrm>
            <a:off x="8924303" y="11938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7724347" y="76710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9"/>
          <p:cNvSpPr/>
          <p:nvPr/>
        </p:nvSpPr>
        <p:spPr>
          <a:xfrm>
            <a:off x="8923937" y="451941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9"/>
          <p:cNvSpPr/>
          <p:nvPr/>
        </p:nvSpPr>
        <p:spPr>
          <a:xfrm>
            <a:off x="528659" y="-124724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9"/>
          <p:cNvSpPr/>
          <p:nvPr/>
        </p:nvSpPr>
        <p:spPr>
          <a:xfrm>
            <a:off x="8327788" y="626113"/>
            <a:ext cx="382244" cy="382244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Google Shape;230;p9"/>
          <p:cNvGrpSpPr/>
          <p:nvPr/>
        </p:nvGrpSpPr>
        <p:grpSpPr>
          <a:xfrm>
            <a:off x="154025" y="438904"/>
            <a:ext cx="508851" cy="478711"/>
            <a:chOff x="5972700" y="2330200"/>
            <a:chExt cx="411625" cy="387275"/>
          </a:xfrm>
        </p:grpSpPr>
        <p:sp>
          <p:nvSpPr>
            <p:cNvPr id="231" name="Google Shape;231;p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9"/>
          <p:cNvSpPr txBox="1">
            <a:spLocks noGrp="1"/>
          </p:cNvSpPr>
          <p:nvPr>
            <p:ph type="body" idx="1"/>
          </p:nvPr>
        </p:nvSpPr>
        <p:spPr>
          <a:xfrm>
            <a:off x="457200" y="41777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100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234" name="Google Shape;234;p9"/>
          <p:cNvSpPr/>
          <p:nvPr/>
        </p:nvSpPr>
        <p:spPr>
          <a:xfrm>
            <a:off x="7720375" y="103875"/>
            <a:ext cx="626400" cy="6264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" name="Google Shape;235;p9"/>
          <p:cNvGrpSpPr/>
          <p:nvPr/>
        </p:nvGrpSpPr>
        <p:grpSpPr>
          <a:xfrm>
            <a:off x="7915421" y="229147"/>
            <a:ext cx="236882" cy="375437"/>
            <a:chOff x="6718575" y="2318625"/>
            <a:chExt cx="256950" cy="407375"/>
          </a:xfrm>
        </p:grpSpPr>
        <p:sp>
          <p:nvSpPr>
            <p:cNvPr id="236" name="Google Shape;236;p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9"/>
          <p:cNvSpPr txBox="1">
            <a:spLocks noGrp="1"/>
          </p:cNvSpPr>
          <p:nvPr>
            <p:ph type="sldNum" idx="12"/>
          </p:nvPr>
        </p:nvSpPr>
        <p:spPr>
          <a:xfrm>
            <a:off x="8117984" y="430368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0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0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0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0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0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0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0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0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0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0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0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0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10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261" name="Google Shape;261;p1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10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264" name="Google Shape;264;p1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10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 panose="020F0502020204030203"/>
              <a:buChar char="○"/>
              <a:defRPr sz="2000">
                <a:solidFill>
                  <a:schemeClr val="dk1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 panose="020F0502020204030203"/>
              <a:buChar char="◦"/>
              <a:defRPr sz="2000">
                <a:solidFill>
                  <a:schemeClr val="dk1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 panose="020F0502020204030203"/>
              <a:buChar char="◦"/>
              <a:defRPr sz="2000">
                <a:solidFill>
                  <a:schemeClr val="dk1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 panose="020F0502020204030203"/>
              <a:buChar char="◦"/>
              <a:defRPr sz="2000">
                <a:solidFill>
                  <a:schemeClr val="dk1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 panose="020F0502020204030203"/>
              <a:buChar char="◦"/>
              <a:defRPr sz="2000">
                <a:solidFill>
                  <a:schemeClr val="dk1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 panose="020F0502020204030203"/>
              <a:buChar char="◦"/>
              <a:defRPr sz="2000">
                <a:solidFill>
                  <a:schemeClr val="dk1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 panose="020F0502020204030203"/>
              <a:buChar char="◦"/>
              <a:defRPr sz="2000">
                <a:solidFill>
                  <a:schemeClr val="dk1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 panose="020F0502020204030203"/>
              <a:buChar char="◦"/>
              <a:defRPr sz="2000">
                <a:solidFill>
                  <a:schemeClr val="dk1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Lato Light" panose="020F0502020204030203"/>
              <a:buChar char="◦"/>
              <a:defRPr sz="2000">
                <a:solidFill>
                  <a:schemeClr val="dk1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3" Type="http://schemas.microsoft.com/office/2007/relationships/media" Target="../media/media7.mp4"/><Relationship Id="rId18" Type="http://schemas.openxmlformats.org/officeDocument/2006/relationships/video" Target="../media/media9.mp4"/><Relationship Id="rId26" Type="http://schemas.openxmlformats.org/officeDocument/2006/relationships/image" Target="../media/image4.png"/><Relationship Id="rId3" Type="http://schemas.microsoft.com/office/2007/relationships/media" Target="../media/media2.mp4"/><Relationship Id="rId21" Type="http://schemas.microsoft.com/office/2007/relationships/media" Target="../media/media11.mp4"/><Relationship Id="rId34" Type="http://schemas.openxmlformats.org/officeDocument/2006/relationships/image" Target="../media/image12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microsoft.com/office/2007/relationships/media" Target="../media/media9.mp4"/><Relationship Id="rId25" Type="http://schemas.openxmlformats.org/officeDocument/2006/relationships/image" Target="../media/image3.png"/><Relationship Id="rId33" Type="http://schemas.openxmlformats.org/officeDocument/2006/relationships/image" Target="../media/image11.png"/><Relationship Id="rId2" Type="http://schemas.openxmlformats.org/officeDocument/2006/relationships/video" Target="../media/media1.mp4"/><Relationship Id="rId16" Type="http://schemas.openxmlformats.org/officeDocument/2006/relationships/video" Target="../media/media8.mp4"/><Relationship Id="rId20" Type="http://schemas.openxmlformats.org/officeDocument/2006/relationships/video" Target="../media/media10.mp4"/><Relationship Id="rId29" Type="http://schemas.openxmlformats.org/officeDocument/2006/relationships/image" Target="../media/image7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notesSlide" Target="../notesSlides/notesSlide1.xml"/><Relationship Id="rId32" Type="http://schemas.openxmlformats.org/officeDocument/2006/relationships/image" Target="../media/image10.png"/><Relationship Id="rId5" Type="http://schemas.microsoft.com/office/2007/relationships/media" Target="../media/media3.mp4"/><Relationship Id="rId15" Type="http://schemas.microsoft.com/office/2007/relationships/media" Target="../media/media8.mp4"/><Relationship Id="rId23" Type="http://schemas.openxmlformats.org/officeDocument/2006/relationships/slideLayout" Target="../slideLayouts/slideLayout10.xml"/><Relationship Id="rId28" Type="http://schemas.openxmlformats.org/officeDocument/2006/relationships/image" Target="../media/image6.png"/><Relationship Id="rId10" Type="http://schemas.openxmlformats.org/officeDocument/2006/relationships/video" Target="../media/media5.mp4"/><Relationship Id="rId19" Type="http://schemas.microsoft.com/office/2007/relationships/media" Target="../media/media10.mp4"/><Relationship Id="rId31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video" Target="../media/media11.mp4"/><Relationship Id="rId27" Type="http://schemas.openxmlformats.org/officeDocument/2006/relationships/image" Target="../media/image5.png"/><Relationship Id="rId30" Type="http://schemas.openxmlformats.org/officeDocument/2006/relationships/image" Target="../media/image8.png"/><Relationship Id="rId35" Type="http://schemas.openxmlformats.org/officeDocument/2006/relationships/image" Target="../media/image13.png"/><Relationship Id="rId8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8595360" y="417830"/>
            <a:ext cx="548640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lang="en-GB"/>
          </a:p>
        </p:txBody>
      </p:sp>
      <p:sp>
        <p:nvSpPr>
          <p:cNvPr id="394" name="Google Shape;394;p16"/>
          <p:cNvSpPr txBox="1"/>
          <p:nvPr/>
        </p:nvSpPr>
        <p:spPr>
          <a:xfrm>
            <a:off x="179705" y="195580"/>
            <a:ext cx="4615815" cy="13360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LẬP TRÌNH TRÊN WINDOWS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XÂY DỰNG ỨNG DỤNG QUẢN LÝ HOẠT ĐỘNG DẠY HỌC</a:t>
            </a:r>
          </a:p>
        </p:txBody>
      </p:sp>
      <p:sp>
        <p:nvSpPr>
          <p:cNvPr id="8" name="Google Shape;394;p16"/>
          <p:cNvSpPr txBox="1"/>
          <p:nvPr/>
        </p:nvSpPr>
        <p:spPr>
          <a:xfrm>
            <a:off x="1073921" y="1878798"/>
            <a:ext cx="2639695" cy="76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NHÓM 1</a:t>
            </a:r>
          </a:p>
        </p:txBody>
      </p:sp>
      <p:sp>
        <p:nvSpPr>
          <p:cNvPr id="9" name="Google Shape;394;p16"/>
          <p:cNvSpPr txBox="1"/>
          <p:nvPr/>
        </p:nvSpPr>
        <p:spPr>
          <a:xfrm>
            <a:off x="323850" y="2787650"/>
            <a:ext cx="4476115" cy="13360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 b="1" dirty="0">
                <a:solidFill>
                  <a:srgbClr val="FFFF00"/>
                </a:solidFill>
                <a:latin typeface="Times New Roman" panose="02020603050405020304" charset="0"/>
                <a:cs typeface="Times New Roman" panose="02020603050405020304" charset="0"/>
              </a:rPr>
              <a:t>Nguyễn Hoàng Anh		2124802010025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Nguyễn Minh </a:t>
            </a:r>
            <a:r>
              <a:rPr lang="en-US" altLang="en-GB" sz="1400" b="1" dirty="0" err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Hiếu</a:t>
            </a:r>
            <a:r>
              <a:rPr lang="en-US" altLang="en-GB" sz="14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		2124802010706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Lê </a:t>
            </a:r>
            <a:r>
              <a:rPr lang="en-US" altLang="en-GB" sz="1400" b="1" dirty="0" err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Hồng</a:t>
            </a:r>
            <a:r>
              <a:rPr lang="en-US" altLang="en-GB" sz="14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GB" sz="1400" b="1" dirty="0" err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Lộc</a:t>
            </a:r>
            <a:r>
              <a:rPr lang="en-US" altLang="en-GB" sz="14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		2124802010747</a:t>
            </a: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 lang="en-GB"/>
          </a:p>
        </p:txBody>
      </p:sp>
      <p:graphicFrame>
        <p:nvGraphicFramePr>
          <p:cNvPr id="6" name="Table 5"/>
          <p:cNvGraphicFramePr/>
          <p:nvPr/>
        </p:nvGraphicFramePr>
        <p:xfrm>
          <a:off x="635" y="-4445"/>
          <a:ext cx="9127490" cy="5162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2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7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8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542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TT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Nội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dung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Công cụ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Sản phẩm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Người thực hiện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Giao diện đăng nhập, đăng ký, quên mật khẩu, đổi mật khẩu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Visual Studio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Hoàn thành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Nguyễn Minh Hiếu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Giao diện chính quản lý hoạt động dạy học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Visual Studio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Hoàn thành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Lê Hồng Lộc, Nguyễn Minh Hiếu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881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Quản lý tài khoản giảng viên và sinh viên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Visual Studio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Hoàn thành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Nguyễn Hoàng Anh, Lê Hồng Lộc, Nguyễn Minh Hiếu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19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Quản lý khoa, ngành, thêm lớp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Visual Studio 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Hoàn thành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Nguyễn Hoàng Anh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5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Quản lý môn học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Visual Studio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Hoàn thành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Nguyễn Hoàng Anh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6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Phân công giảng dạy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Visual Studio 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Hoàn thành 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Nguyễn Hoàng Anh, Nguyễn Minh Hiếu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754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7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Quản lý phòng học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Visual Studio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Hoàn thành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Nguyễn Hoàng Anh, Nguyễn Minh Hiếu, Lê Hồng Lộc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8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Sắp lớp sinh viên vào lớp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Visual Studio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Hoàn thành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Nguyễn Minh Hiếu, Lê Hồng Lộc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9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Quản lý khảo sát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Visual Studio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Hoàn thành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Nguyễn Hoàng Anh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60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10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Xem lịch dạy học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Visual Studio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Hoàn thành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Nguyễn Minh Hiếu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7818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11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Quản lý sinh viên và chấm điểm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Visual Studio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Hoàn thành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Nguyễn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Hoàng Anh,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Nguyễn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Minh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Hiếu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, Lê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Hồng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Lộc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/>
          <p:nvPr/>
        </p:nvGraphicFramePr>
        <p:xfrm>
          <a:off x="0" y="-4445"/>
          <a:ext cx="9127490" cy="51428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8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5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1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07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606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TT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Nội dung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Công cụ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Sản phẩm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Người thực hiện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691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12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Xem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môn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học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thuộc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khoa (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Giảng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viên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)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Visual Studio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Hoàn thành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Lê Hồng Lộc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33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13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Xem các khảo sát (Giảng viên)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Visual Studio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Hoàn thành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Lê Hồng Lộc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72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14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Đăng ký môn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Visual Studio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Hoàn thành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Lê Hồng Lộc, Nguyễn Hoàng Anh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33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15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Xemthời khóa biểu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Visual Studio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Hoàn thành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Nguyễn Hoàng Anh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33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16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Xem môn học thuộc ngành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Visual Studio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Hoàn thành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Nguyễn Minh Hiếu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79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17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Khảo sát giảng viên 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VisualStudio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Hoàn thành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Lê Hồng Lộc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33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18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Vẽ Diagram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Diagram.io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Hoàn thành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Nguyễn Hoàng Anh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213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19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Thiết kế SQL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Microsoft Sql Management 8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Hoàn thành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Nguyễn Hoàng Anh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1691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20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Nạp dữ liệu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Trực tiếp trên Winforms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Hoàn thành</a:t>
                      </a:r>
                      <a:endParaRPr lang="en-US" sz="1400" b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Nguyễn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Minh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Hiếu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, Lê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Hồng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Lộc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58792016_6725485340816945_9187384866556884843_n">
            <a:hlinkClick r:id="" action="ppaction://media"/>
            <a:extLst>
              <a:ext uri="{FF2B5EF4-FFF2-40B4-BE49-F238E27FC236}">
                <a16:creationId xmlns:a16="http://schemas.microsoft.com/office/drawing/2014/main" id="{50717D59-CF80-B4B3-63E8-7F8FB45950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1636" y="-18883"/>
            <a:ext cx="9120727" cy="5130409"/>
          </a:xfrm>
          <a:prstGeom prst="rect">
            <a:avLst/>
          </a:prstGeom>
        </p:spPr>
      </p:pic>
      <p:pic>
        <p:nvPicPr>
          <p:cNvPr id="5" name="359549085_6598886350148197_7418569402688191315_n">
            <a:hlinkClick r:id="" action="ppaction://media"/>
            <a:extLst>
              <a:ext uri="{FF2B5EF4-FFF2-40B4-BE49-F238E27FC236}">
                <a16:creationId xmlns:a16="http://schemas.microsoft.com/office/drawing/2014/main" id="{C515994A-94F3-CA32-2A8D-67A4B74A6B9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7041" y="-18883"/>
            <a:ext cx="9105224" cy="5121689"/>
          </a:xfrm>
          <a:prstGeom prst="rect">
            <a:avLst/>
          </a:prstGeom>
        </p:spPr>
      </p:pic>
      <p:pic>
        <p:nvPicPr>
          <p:cNvPr id="6" name="359051133_6143809849062517_1155607625598624302_n">
            <a:hlinkClick r:id="" action="ppaction://media"/>
            <a:extLst>
              <a:ext uri="{FF2B5EF4-FFF2-40B4-BE49-F238E27FC236}">
                <a16:creationId xmlns:a16="http://schemas.microsoft.com/office/drawing/2014/main" id="{24216ED1-1BE9-D7BE-2162-F4872E872E9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15067" y="-18883"/>
            <a:ext cx="9117296" cy="5128479"/>
          </a:xfrm>
          <a:prstGeom prst="rect">
            <a:avLst/>
          </a:prstGeom>
        </p:spPr>
      </p:pic>
      <p:pic>
        <p:nvPicPr>
          <p:cNvPr id="7" name="359543332_6947840948559369_1171632432898244843_n">
            <a:hlinkClick r:id="" action="ppaction://media"/>
            <a:extLst>
              <a:ext uri="{FF2B5EF4-FFF2-40B4-BE49-F238E27FC236}">
                <a16:creationId xmlns:a16="http://schemas.microsoft.com/office/drawing/2014/main" id="{D3ECAE97-391F-A0FC-CB5A-837F0A118F1E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1005" y="-17919"/>
            <a:ext cx="9117296" cy="5128479"/>
          </a:xfrm>
          <a:prstGeom prst="rect">
            <a:avLst/>
          </a:prstGeom>
        </p:spPr>
      </p:pic>
      <p:pic>
        <p:nvPicPr>
          <p:cNvPr id="8" name="359585094_6458335514205883_5024648211331819025_n">
            <a:hlinkClick r:id="" action="ppaction://media"/>
            <a:extLst>
              <a:ext uri="{FF2B5EF4-FFF2-40B4-BE49-F238E27FC236}">
                <a16:creationId xmlns:a16="http://schemas.microsoft.com/office/drawing/2014/main" id="{C0690EEF-3F52-B165-3E30-E4A1A5CC12BC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21735" y="0"/>
            <a:ext cx="9128481" cy="5134771"/>
          </a:xfrm>
          <a:prstGeom prst="rect">
            <a:avLst/>
          </a:prstGeom>
        </p:spPr>
      </p:pic>
      <p:pic>
        <p:nvPicPr>
          <p:cNvPr id="9" name="359539747_6694824613901631_4462471675424860462_n">
            <a:hlinkClick r:id="" action="ppaction://media"/>
            <a:extLst>
              <a:ext uri="{FF2B5EF4-FFF2-40B4-BE49-F238E27FC236}">
                <a16:creationId xmlns:a16="http://schemas.microsoft.com/office/drawing/2014/main" id="{5BABEB46-2F14-37D2-7C60-360E134DF14B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21735" y="-18400"/>
            <a:ext cx="9117295" cy="5128478"/>
          </a:xfrm>
          <a:prstGeom prst="rect">
            <a:avLst/>
          </a:prstGeom>
        </p:spPr>
      </p:pic>
      <p:pic>
        <p:nvPicPr>
          <p:cNvPr id="10" name="359947950_5836433639791392_8301080486861829458_n">
            <a:hlinkClick r:id="" action="ppaction://media"/>
            <a:extLst>
              <a:ext uri="{FF2B5EF4-FFF2-40B4-BE49-F238E27FC236}">
                <a16:creationId xmlns:a16="http://schemas.microsoft.com/office/drawing/2014/main" id="{7EB95F03-A1F1-F14D-7F09-D2B30DAAB4DF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25213" y="2426"/>
            <a:ext cx="9088880" cy="5112495"/>
          </a:xfrm>
          <a:prstGeom prst="rect">
            <a:avLst/>
          </a:prstGeom>
        </p:spPr>
      </p:pic>
      <p:pic>
        <p:nvPicPr>
          <p:cNvPr id="11" name="358788148_6155576737885424_6717157710105340503_n">
            <a:hlinkClick r:id="" action="ppaction://media"/>
            <a:extLst>
              <a:ext uri="{FF2B5EF4-FFF2-40B4-BE49-F238E27FC236}">
                <a16:creationId xmlns:a16="http://schemas.microsoft.com/office/drawing/2014/main" id="{95F7541C-09D1-C1A1-7599-2AD9DB036E48}"/>
              </a:ext>
            </a:extLst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29907" y="0"/>
            <a:ext cx="9144000" cy="5143500"/>
          </a:xfrm>
          <a:prstGeom prst="rect">
            <a:avLst/>
          </a:prstGeom>
        </p:spPr>
      </p:pic>
      <p:pic>
        <p:nvPicPr>
          <p:cNvPr id="12" name="359561635_6692953647402848_1731123347011571061_n">
            <a:hlinkClick r:id="" action="ppaction://media"/>
            <a:extLst>
              <a:ext uri="{FF2B5EF4-FFF2-40B4-BE49-F238E27FC236}">
                <a16:creationId xmlns:a16="http://schemas.microsoft.com/office/drawing/2014/main" id="{6C00D31B-9555-1D0A-D5D8-8946058832CA}"/>
              </a:ext>
            </a:extLst>
          </p:cNvPr>
          <p:cNvPicPr>
            <a:picLocks noChangeAspect="1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28446" y="-963"/>
            <a:ext cx="9117294" cy="5128478"/>
          </a:xfrm>
          <a:prstGeom prst="rect">
            <a:avLst/>
          </a:prstGeom>
        </p:spPr>
      </p:pic>
      <p:pic>
        <p:nvPicPr>
          <p:cNvPr id="13" name="359545481_6670160313014153_5812653734923041009_n">
            <a:hlinkClick r:id="" action="ppaction://media"/>
            <a:extLst>
              <a:ext uri="{FF2B5EF4-FFF2-40B4-BE49-F238E27FC236}">
                <a16:creationId xmlns:a16="http://schemas.microsoft.com/office/drawing/2014/main" id="{6F970540-F5A4-5388-E271-8640B9F85140}"/>
              </a:ext>
            </a:extLst>
          </p:cNvPr>
          <p:cNvPicPr>
            <a:picLocks noChangeAspect="1"/>
          </p:cNvPicPr>
          <p:nvPr>
            <a:vide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5935" y="-20813"/>
            <a:ext cx="9117293" cy="5128477"/>
          </a:xfrm>
          <a:prstGeom prst="rect">
            <a:avLst/>
          </a:prstGeom>
        </p:spPr>
      </p:pic>
      <p:pic>
        <p:nvPicPr>
          <p:cNvPr id="2" name="359560059_6432504140162277_8583638428005701371_n">
            <a:hlinkClick r:id="" action="ppaction://media"/>
            <a:extLst>
              <a:ext uri="{FF2B5EF4-FFF2-40B4-BE49-F238E27FC236}">
                <a16:creationId xmlns:a16="http://schemas.microsoft.com/office/drawing/2014/main" id="{332CF27D-507C-CC53-7C99-27F2E59C6344}"/>
              </a:ext>
            </a:extLst>
          </p:cNvPr>
          <p:cNvPicPr>
            <a:picLocks noChangeAspect="1"/>
          </p:cNvPicPr>
          <p:nvPr>
            <a:vide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28445" y="-963"/>
            <a:ext cx="9105891" cy="5122064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85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4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92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6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38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8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76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0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662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2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4947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4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1" dur="166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6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3" dur="1041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98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5" dur="2485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0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7" dur="3268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22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0" dur="90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4" fill="hold">
                      <p:stCondLst>
                        <p:cond delay="0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4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0" fill="hold">
                      <p:stCondLst>
                        <p:cond delay="0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2" fill="hold">
                      <p:stCondLst>
                        <p:cond delay="0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8" fill="hold">
                      <p:stCondLst>
                        <p:cond delay="0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7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" fill="hold">
                      <p:stCondLst>
                        <p:cond delay="0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78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0" fill="hold">
                      <p:stCondLst>
                        <p:cond delay="0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84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6" fill="hold">
                      <p:stCondLst>
                        <p:cond delay="0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90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9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2" fill="hold">
                      <p:stCondLst>
                        <p:cond delay="0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9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9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8" fill="hold">
                      <p:stCondLst>
                        <p:cond delay="0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ent template">
  <a:themeElements>
    <a:clrScheme name="Custom 347">
      <a:dk1>
        <a:srgbClr val="4A5C65"/>
      </a:dk1>
      <a:lt1>
        <a:srgbClr val="FFFFFF"/>
      </a:lt1>
      <a:dk2>
        <a:srgbClr val="A6BCC9"/>
      </a:dk2>
      <a:lt2>
        <a:srgbClr val="DEE9F2"/>
      </a:lt2>
      <a:accent1>
        <a:srgbClr val="02BDC7"/>
      </a:accent1>
      <a:accent2>
        <a:srgbClr val="FFB600"/>
      </a:accent2>
      <a:accent3>
        <a:srgbClr val="FF9755"/>
      </a:accent3>
      <a:accent4>
        <a:srgbClr val="FD6C68"/>
      </a:accent4>
      <a:accent5>
        <a:srgbClr val="FC4067"/>
      </a:accent5>
      <a:accent6>
        <a:srgbClr val="A6BCC9"/>
      </a:accent6>
      <a:hlink>
        <a:srgbClr val="02BDC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379</Words>
  <Application>Microsoft Office PowerPoint</Application>
  <PresentationFormat>On-screen Show (16:9)</PresentationFormat>
  <Paragraphs>119</Paragraphs>
  <Slides>3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Lato Light</vt:lpstr>
      <vt:lpstr>Roboto Slab Light</vt:lpstr>
      <vt:lpstr>Arial</vt:lpstr>
      <vt:lpstr>Times New Roman</vt:lpstr>
      <vt:lpstr>Kent template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Nhóm 1 XÂY DỰNG ỨNG DỤNG QUẢN LÝ HOẠT ĐỘNG DẠY HỌC</dc:title>
  <dc:creator/>
  <cp:lastModifiedBy>Lê Lộc</cp:lastModifiedBy>
  <cp:revision>16</cp:revision>
  <dcterms:created xsi:type="dcterms:W3CDTF">2023-07-04T13:04:00Z</dcterms:created>
  <dcterms:modified xsi:type="dcterms:W3CDTF">2023-07-13T11:28:13Z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876E1E9E8C684F40936DDF89F963AE38</vt:lpwstr>
  </property>
  <property fmtid="{D5CDD505-2E9C-101B-9397-08002B2CF9AE}" pid="3" name="KSOProductBuildVer">
    <vt:lpwstr>1033-11.2.0.11537</vt:lpwstr>
  </property>
</Properties>
</file>